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3" r:id="rId3"/>
    <p:sldId id="262" r:id="rId4"/>
    <p:sldId id="295" r:id="rId5"/>
    <p:sldId id="261" r:id="rId6"/>
    <p:sldId id="294" r:id="rId7"/>
    <p:sldId id="298" r:id="rId8"/>
    <p:sldId id="299" r:id="rId9"/>
    <p:sldId id="296" r:id="rId10"/>
    <p:sldId id="297" r:id="rId11"/>
  </p:sldIdLst>
  <p:sldSz cx="9144000" cy="6858000" type="screen4x3"/>
  <p:notesSz cx="6858000" cy="9144000"/>
  <p:defaultTextStyle>
    <a:defPPr>
      <a:defRPr lang="es-B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CCFFFF"/>
    <a:srgbClr val="583B1E"/>
    <a:srgbClr val="008000"/>
    <a:srgbClr val="008080"/>
    <a:srgbClr val="000000"/>
    <a:srgbClr val="5397A7"/>
    <a:srgbClr val="00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86" autoAdjust="0"/>
    <p:restoredTop sz="94693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4D2C70-5DC2-4CE8-AA85-D5C2D44463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B0F49B-1EE5-414B-BBBA-28915FD407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B954B-EEA6-4078-9712-669EC746F9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250A2-A293-4FDF-B225-EF5E0934661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B54C1-C404-4632-9528-C0CB27F2DE7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ABDD7-3932-47B2-87AD-3E0A15056B1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A6CEB-A1CF-4D26-B59F-ED005C86A3C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A33C9-D85C-40AD-B093-991748481C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C2E08-A10F-4283-AADF-589969E844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658D9-3F39-45C9-8052-00AE6BDCCF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B37F-CDEC-465C-A655-A07C910FB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3A22-EE3D-4CD6-9DE4-A76CD397C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B97F-6EE6-483C-B89E-F62D6C010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E72B-FB3D-4E33-AF32-AF81DF426F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8D72-87F0-4E5B-BA0D-2DEB986A9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FDF2-C1FB-4325-8211-6143D1CCC6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EC8A-D1C3-450B-83FF-C02A68E68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C259-971B-4EEE-8835-5FC14A0C9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59AD-3255-4583-9D72-F22E3B65E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2F52-5A40-4E8F-A4F7-52E8618126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8280-2C00-49BB-9677-DD29646349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EC43-6EA8-4ACA-BECF-0FEAE6BBF1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83B1E"/>
            </a:gs>
            <a:gs pos="100000">
              <a:srgbClr val="9966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FA94EB-8641-4F48-B49E-F7CEA26F1A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alan.com/home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mailto:info@chalala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alan.com/home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chalalan.com/home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lalan.com/home.as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halalan.com/home.asp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1"/>
          <p:cNvSpPr txBox="1">
            <a:spLocks noChangeArrowheads="1"/>
          </p:cNvSpPr>
          <p:nvPr/>
        </p:nvSpPr>
        <p:spPr bwMode="auto">
          <a:xfrm>
            <a:off x="5943600" y="6153150"/>
            <a:ext cx="3048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1200" b="1">
              <a:solidFill>
                <a:schemeClr val="tx2"/>
              </a:solidFill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1200" b="1">
                <a:solidFill>
                  <a:schemeClr val="bg1"/>
                </a:solidFill>
              </a:rPr>
              <a:t>Presentado por : Alex Villca Limaco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1200" b="1">
                <a:solidFill>
                  <a:schemeClr val="bg1"/>
                </a:solidFill>
              </a:rPr>
              <a:t>Licenciado en Turismo</a:t>
            </a:r>
          </a:p>
        </p:txBody>
      </p:sp>
      <p:sp>
        <p:nvSpPr>
          <p:cNvPr id="2051" name="Text Box 30"/>
          <p:cNvSpPr txBox="1">
            <a:spLocks noChangeArrowheads="1"/>
          </p:cNvSpPr>
          <p:nvPr/>
        </p:nvSpPr>
        <p:spPr bwMode="auto">
          <a:xfrm>
            <a:off x="0" y="1905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</a:endParaRPr>
          </a:p>
          <a:p>
            <a:pPr marL="342900" indent="-342900" algn="ctr"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2000" b="1" i="1">
                <a:solidFill>
                  <a:schemeClr val="bg1"/>
                </a:solidFill>
              </a:rPr>
              <a:t>“GASTRONOMIA, EDUCACION Y TURISMO COMUNITARIO”</a:t>
            </a:r>
          </a:p>
          <a:p>
            <a:pPr marL="342900" indent="-342900" algn="ctr"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2000" b="1" i="1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2000" b="1" i="1">
                <a:solidFill>
                  <a:schemeClr val="bg1"/>
                </a:solidFill>
              </a:rPr>
              <a:t>EXPERIENCIA CHALALAN ECOLODGE</a:t>
            </a:r>
          </a:p>
          <a:p>
            <a:pPr marL="342900" indent="-342900" algn="ctr"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2000" b="1" i="1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2000" b="1" i="1">
                <a:solidFill>
                  <a:schemeClr val="bg1"/>
                </a:solidFill>
              </a:rPr>
              <a:t>MADIDI - BOLIVIA</a:t>
            </a:r>
            <a:endParaRPr lang="es-BO" sz="20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24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24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s-BO" sz="24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BO" sz="1400" b="1">
                <a:solidFill>
                  <a:schemeClr val="bg1"/>
                </a:solidFill>
              </a:rPr>
              <a:t>La Paz, 28 de Octubre de 2009</a:t>
            </a:r>
          </a:p>
        </p:txBody>
      </p:sp>
      <p:pic>
        <p:nvPicPr>
          <p:cNvPr id="2052" name="Picture 31" descr="Pagina de Bienveni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57600" y="2359025"/>
            <a:ext cx="5029200" cy="13747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ES" sz="900" dirty="0"/>
          </a:p>
          <a:p>
            <a:pPr algn="ctr">
              <a:buFont typeface="Arial" charset="0"/>
              <a:buNone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MUCHAS GRACIAS</a:t>
            </a:r>
          </a:p>
        </p:txBody>
      </p:sp>
      <p:pic>
        <p:nvPicPr>
          <p:cNvPr id="11267" name="Picture 8" descr="Pagina de Bienven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10000" y="6140450"/>
            <a:ext cx="472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Fotos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M.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Spanowicz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P. Comas,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Archivo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Chalalán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Ecolodge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endParaRPr lang="es-ES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810000" y="3733800"/>
            <a:ext cx="4953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4"/>
              </a:rPr>
              <a:t>info@chalalan.com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WWW.CHALALAN.COM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270" name="Picture 11" descr="banner chalalan 80 x1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3351213" cy="502920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Rot="1" noChangeArrowheads="1"/>
          </p:cNvSpPr>
          <p:nvPr/>
        </p:nvSpPr>
        <p:spPr bwMode="auto">
          <a:xfrm>
            <a:off x="381000" y="2057400"/>
            <a:ext cx="83820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s-MX" sz="2000" b="1">
                <a:solidFill>
                  <a:schemeClr val="bg1"/>
                </a:solidFill>
              </a:rPr>
              <a:t>	Potencial Cultural y Natural para Desarrollar el Turismo Comunitario Indígena en Bolivia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33CC33"/>
              </a:buClr>
              <a:buSzPct val="80000"/>
            </a:pPr>
            <a:r>
              <a:rPr lang="es-MX"/>
              <a:t>	</a:t>
            </a:r>
            <a:r>
              <a:rPr lang="es-MX">
                <a:solidFill>
                  <a:srgbClr val="CCFFFF"/>
                </a:solidFill>
              </a:rPr>
              <a:t>Bolivia es un país multicultural y mega biodiverso, síntesis y crisol natural y cultural de Sudamérica. Por cuanto en su territorio contiene un 65% de regiones articuladas con la cuenta amazónica, un 35% de región andina y un 5% de los bosques secos. Cuenta con un impresionante y diverso patrimonio cultural, histórico y monumental, expresado en sus 36 pueblos indígenas originarios, cuyos lenguajes tienen sus raíces en 13 familias lingüísticas distintas, las cuales conservan la autenticidad de sus tradiciones y cultura a lo largo del territorio nacional. </a:t>
            </a:r>
          </a:p>
        </p:txBody>
      </p:sp>
      <p:sp>
        <p:nvSpPr>
          <p:cNvPr id="111620" name="Rectangle 4"/>
          <p:cNvSpPr>
            <a:spLocks noRot="1" noChangeArrowheads="1"/>
          </p:cNvSpPr>
          <p:nvPr/>
        </p:nvSpPr>
        <p:spPr bwMode="auto">
          <a:xfrm>
            <a:off x="1600200" y="1371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GASTRONOMIA, EDUCACION Y TURISMO COMUNITARIO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9" descr="Pagina de Bienven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6553200" cy="304800"/>
          </a:xfrm>
          <a:noFill/>
        </p:spPr>
        <p:txBody>
          <a:bodyPr/>
          <a:lstStyle/>
          <a:p>
            <a:pPr marL="1117600" indent="-1117600" eaLnBrk="1" hangingPunct="1"/>
            <a:r>
              <a:rPr lang="es-BO" sz="1800" b="1" smtClean="0">
                <a:solidFill>
                  <a:schemeClr val="bg1"/>
                </a:solidFill>
              </a:rPr>
              <a:t>GASTRONOMIA, EDUCACION Y TURISMO COMUNITARIO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239000" cy="4038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33CC33"/>
              </a:buClr>
              <a:buFont typeface="Wingdings" pitchFamily="2" charset="2"/>
              <a:buNone/>
            </a:pPr>
            <a:r>
              <a:rPr lang="es-MX" sz="2000" b="1" smtClean="0">
                <a:solidFill>
                  <a:schemeClr val="bg1"/>
                </a:solidFill>
              </a:rPr>
              <a:t>¿Que es el Turismo Comunitario?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33CC33"/>
              </a:buClr>
              <a:buFont typeface="Wingdings" pitchFamily="2" charset="2"/>
              <a:buNone/>
            </a:pPr>
            <a:r>
              <a:rPr lang="es-MX" sz="2000" b="1" smtClean="0">
                <a:solidFill>
                  <a:schemeClr val="tx2"/>
                </a:solidFill>
              </a:rPr>
              <a:t>	</a:t>
            </a:r>
            <a:r>
              <a:rPr lang="es-MX" sz="2000" b="1" smtClean="0">
                <a:solidFill>
                  <a:srgbClr val="CCFFFF"/>
                </a:solidFill>
              </a:rPr>
              <a:t>Es un nuevo modelo de gestión territorial turística, sustentada en la propiedad y la autogestión de los recursos naturales y culturales de los pueblos indígenas originarios, con compromisos sociales y ambientalmente responsables, recíprocos y equitativos en el trabajo y la distribución de beneficios, para el vivir bien de las actuales y futuras generaciones. Viceministerio de Turismo 2007.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33CC33"/>
              </a:buClr>
              <a:buFontTx/>
              <a:buNone/>
            </a:pPr>
            <a:endParaRPr lang="es-MX" sz="2000" b="1" smtClean="0">
              <a:solidFill>
                <a:schemeClr val="tx2"/>
              </a:solidFill>
            </a:endParaRPr>
          </a:p>
        </p:txBody>
      </p:sp>
      <p:pic>
        <p:nvPicPr>
          <p:cNvPr id="4100" name="Picture 24" descr="Pagina de Bienveni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382000" cy="533400"/>
          </a:xfrm>
          <a:noFill/>
        </p:spPr>
        <p:txBody>
          <a:bodyPr/>
          <a:lstStyle/>
          <a:p>
            <a:pPr eaLnBrk="1" hangingPunct="1"/>
            <a:r>
              <a:rPr lang="es-BO" sz="2000" b="1" smtClean="0">
                <a:solidFill>
                  <a:schemeClr val="bg1"/>
                </a:solidFill>
              </a:rPr>
              <a:t>GASTRONOMIA, EDUCACION Y TURISMO COMUNITARIO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52400" y="2163763"/>
            <a:ext cx="5181600" cy="408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b="1">
                <a:solidFill>
                  <a:schemeClr val="bg1"/>
                </a:solidFill>
              </a:rPr>
              <a:t>Desarrollo de Chalalán Ecolodge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Nacimiento de la idea de proyecto 1990 – 1992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Financiamiento del proyecto 1995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Implementación y ejecución del proyecto 1996 – 2000.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Apertura del emprendimiento con todos los servicios ofrecidos 1998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Constitución legal del emprendimiento 10 de diciembre de 1999.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Transferencia de las acciones del emprendimiento hacia la comunidad por parte de los ejecutores del proyecto 2000 – 2001.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1600" b="1">
                <a:solidFill>
                  <a:srgbClr val="CCFFFF"/>
                </a:solidFill>
              </a:rPr>
              <a:t>Emprendimiento 100% propiedad y gestión comunitaria a partir 2002.</a:t>
            </a: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2400">
              <a:latin typeface="Times New Roman" pitchFamily="18" charset="0"/>
            </a:endParaRPr>
          </a:p>
        </p:txBody>
      </p:sp>
      <p:pic>
        <p:nvPicPr>
          <p:cNvPr id="5125" name="Picture 22" descr="Pagina de Bienven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F:\FOTOS CHALALAN JUNIO 2008\STP61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133600"/>
            <a:ext cx="30480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415" name="Picture 3" descr="F:\FOTOS CHALALAN JUNIO 2008\STP61282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2672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382000" cy="533400"/>
          </a:xfrm>
          <a:noFill/>
        </p:spPr>
        <p:txBody>
          <a:bodyPr/>
          <a:lstStyle/>
          <a:p>
            <a:pPr eaLnBrk="1" hangingPunct="1"/>
            <a:r>
              <a:rPr lang="es-BO" sz="2000" b="1" smtClean="0">
                <a:solidFill>
                  <a:schemeClr val="bg1"/>
                </a:solidFill>
              </a:rPr>
              <a:t>GASTRONOMIA, EDUCACION Y TURISMO COMUNITARIO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52400" y="2163763"/>
            <a:ext cx="4800600" cy="438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>
                <a:solidFill>
                  <a:schemeClr val="bg1"/>
                </a:solidFill>
              </a:rPr>
              <a:t>Capacitación y formación de recursos humanos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2000" b="1">
                <a:solidFill>
                  <a:srgbClr val="CCFFFF"/>
                </a:solidFill>
              </a:rPr>
              <a:t>Toda vez que se tiene diseñado y definido el producto o servicio turistico comunitario (hospedaje, transporte, alimentación, guías, actividades, sistema de senderos, etc.), es de suma importancia que los habitantes locales participen del proceso capacitación.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sz="2000" b="1">
                <a:solidFill>
                  <a:srgbClr val="CCFFFF"/>
                </a:solidFill>
              </a:rPr>
              <a:t>La invitación o convocatoria a los cursos de capacitación tiene que ser abierta a todos los habitantes locales.</a:t>
            </a: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2400">
              <a:latin typeface="Times New Roman" pitchFamily="18" charset="0"/>
            </a:endParaRPr>
          </a:p>
        </p:txBody>
      </p:sp>
      <p:pic>
        <p:nvPicPr>
          <p:cNvPr id="6149" name="Picture 22" descr="Pagina de Bienven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F:\FOTOS ARIAD\PN Madidi-Bolivia 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3076575"/>
            <a:ext cx="3683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382000" cy="533400"/>
          </a:xfrm>
          <a:noFill/>
        </p:spPr>
        <p:txBody>
          <a:bodyPr/>
          <a:lstStyle/>
          <a:p>
            <a:pPr eaLnBrk="1" hangingPunct="1"/>
            <a:r>
              <a:rPr lang="es-BO" sz="2000" b="1" smtClean="0">
                <a:solidFill>
                  <a:schemeClr val="bg1"/>
                </a:solidFill>
              </a:rPr>
              <a:t>GASTRONOMIA, EDUCACION Y TURISMO COMUNITARIO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" y="2163763"/>
            <a:ext cx="4800600" cy="416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b="1">
                <a:solidFill>
                  <a:schemeClr val="bg1"/>
                </a:solidFill>
              </a:rPr>
              <a:t>Infraestructura y equipamiento para el área de A &amp; B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Infraestructura adecuada para el almacenamiento de los alimentos y bebidas.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Infraestructura adecuada para la preparación de los alimentos.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Equipamiento adecuado.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Ubicación adecuada de la cocina y el comedor.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Diseño y decoración del comedor.</a:t>
            </a:r>
          </a:p>
          <a:p>
            <a:pPr marL="277813" indent="-27781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s-MX" b="1">
                <a:solidFill>
                  <a:srgbClr val="CCFFFF"/>
                </a:solidFill>
              </a:rPr>
              <a:t>Presentación del personal (limpieza e higiene).</a:t>
            </a: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2400">
              <a:latin typeface="Times New Roman" pitchFamily="18" charset="0"/>
            </a:endParaRPr>
          </a:p>
        </p:txBody>
      </p:sp>
      <p:pic>
        <p:nvPicPr>
          <p:cNvPr id="7173" name="Picture 22" descr="Pagina de Bienven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Meal present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09800"/>
            <a:ext cx="2743200" cy="41148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Título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s-BO" sz="2400" b="1" smtClean="0">
                <a:solidFill>
                  <a:schemeClr val="bg1"/>
                </a:solidFill>
              </a:rPr>
              <a:t>FOTOS: ALIMENTOS Y BEBIDAS</a:t>
            </a:r>
          </a:p>
        </p:txBody>
      </p:sp>
      <p:pic>
        <p:nvPicPr>
          <p:cNvPr id="8195" name="Picture 2" descr="F:\FOTOS ARIAD\Imagen 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14600"/>
            <a:ext cx="4038600" cy="3028950"/>
          </a:xfrm>
          <a:noFill/>
        </p:spPr>
      </p:pic>
      <p:pic>
        <p:nvPicPr>
          <p:cNvPr id="8196" name="Picture 5" descr="F:\FOTOS ARIAD\Imagen 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038600" cy="3028950"/>
          </a:xfrm>
          <a:noFill/>
        </p:spPr>
      </p:pic>
      <p:pic>
        <p:nvPicPr>
          <p:cNvPr id="8197" name="Picture 24" descr="Pagina de Bienveni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Título"/>
          <p:cNvSpPr txBox="1">
            <a:spLocks/>
          </p:cNvSpPr>
          <p:nvPr/>
        </p:nvSpPr>
        <p:spPr bwMode="auto">
          <a:xfrm>
            <a:off x="533400" y="548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BO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WWW.CHALALAN.COM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6 Título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s-BO" sz="2400" b="1" smtClean="0">
                <a:solidFill>
                  <a:schemeClr val="bg1"/>
                </a:solidFill>
              </a:rPr>
              <a:t>FOTOS: ALIMENTOS Y BEBIDAS</a:t>
            </a:r>
          </a:p>
        </p:txBody>
      </p:sp>
      <p:pic>
        <p:nvPicPr>
          <p:cNvPr id="9219" name="Picture 24" descr="Pagina de Bienvenid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Título"/>
          <p:cNvSpPr txBox="1">
            <a:spLocks/>
          </p:cNvSpPr>
          <p:nvPr/>
        </p:nvSpPr>
        <p:spPr bwMode="auto">
          <a:xfrm>
            <a:off x="533400" y="548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BO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WWW.CHALALAN.COM</a:t>
            </a:r>
          </a:p>
        </p:txBody>
      </p:sp>
      <p:pic>
        <p:nvPicPr>
          <p:cNvPr id="9221" name="Picture 2" descr="F:\FOTOS ARIAD\Imagen 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457450"/>
            <a:ext cx="4038600" cy="3028950"/>
          </a:xfrm>
          <a:noFill/>
        </p:spPr>
      </p:pic>
      <p:pic>
        <p:nvPicPr>
          <p:cNvPr id="9222" name="Picture 3" descr="F:\FOTOS ARIAD\Imagen 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2514600"/>
            <a:ext cx="3962400" cy="2971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ina de Bienveni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1146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STP6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4193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2975" y="2362200"/>
            <a:ext cx="1343025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6" name="Picture 6" descr="01758a50e7a210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1050" y="1447800"/>
            <a:ext cx="4552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4670e3cc49fc24a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721225"/>
            <a:ext cx="4724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TP620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23622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World Travel Award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91125"/>
            <a:ext cx="2238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914400" y="1752600"/>
            <a:ext cx="2590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B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B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308</Words>
  <Application>Microsoft PowerPoint</Application>
  <PresentationFormat>Presentación en pantalla (4:3)</PresentationFormat>
  <Paragraphs>58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Diapositiva 1</vt:lpstr>
      <vt:lpstr>Diapositiva 2</vt:lpstr>
      <vt:lpstr>GASTRONOMIA, EDUCACION Y TURISMO COMUNITARIO</vt:lpstr>
      <vt:lpstr>GASTRONOMIA, EDUCACION Y TURISMO COMUNITARIO</vt:lpstr>
      <vt:lpstr>GASTRONOMIA, EDUCACION Y TURISMO COMUNITARIO</vt:lpstr>
      <vt:lpstr>GASTRONOMIA, EDUCACION Y TURISMO COMUNITARIO</vt:lpstr>
      <vt:lpstr>FOTOS: ALIMENTOS Y BEBIDAS</vt:lpstr>
      <vt:lpstr>FOTOS: ALIMENTOS Y BEBIDAS</vt:lpstr>
      <vt:lpstr>Diapositiva 9</vt:lpstr>
      <vt:lpstr>Diapositiva 10</vt:lpstr>
    </vt:vector>
  </TitlesOfParts>
  <Company>Conservation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</dc:creator>
  <cp:lastModifiedBy>pc</cp:lastModifiedBy>
  <cp:revision>403</cp:revision>
  <dcterms:created xsi:type="dcterms:W3CDTF">2002-02-01T17:18:51Z</dcterms:created>
  <dcterms:modified xsi:type="dcterms:W3CDTF">2009-10-30T17:38:59Z</dcterms:modified>
</cp:coreProperties>
</file>